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33"/>
  </p:notesMasterIdLst>
  <p:sldIdLst>
    <p:sldId id="381" r:id="rId2"/>
    <p:sldId id="256" r:id="rId3"/>
    <p:sldId id="257" r:id="rId4"/>
    <p:sldId id="306" r:id="rId5"/>
    <p:sldId id="292" r:id="rId6"/>
    <p:sldId id="367" r:id="rId7"/>
    <p:sldId id="338" r:id="rId8"/>
    <p:sldId id="347" r:id="rId9"/>
    <p:sldId id="339" r:id="rId10"/>
    <p:sldId id="340" r:id="rId11"/>
    <p:sldId id="369" r:id="rId12"/>
    <p:sldId id="341" r:id="rId13"/>
    <p:sldId id="342" r:id="rId14"/>
    <p:sldId id="357" r:id="rId15"/>
    <p:sldId id="356" r:id="rId16"/>
    <p:sldId id="372" r:id="rId17"/>
    <p:sldId id="373" r:id="rId18"/>
    <p:sldId id="374" r:id="rId19"/>
    <p:sldId id="377" r:id="rId20"/>
    <p:sldId id="375" r:id="rId21"/>
    <p:sldId id="358" r:id="rId22"/>
    <p:sldId id="376" r:id="rId23"/>
    <p:sldId id="371" r:id="rId24"/>
    <p:sldId id="352" r:id="rId25"/>
    <p:sldId id="353" r:id="rId26"/>
    <p:sldId id="370" r:id="rId27"/>
    <p:sldId id="378" r:id="rId28"/>
    <p:sldId id="354" r:id="rId29"/>
    <p:sldId id="360" r:id="rId30"/>
    <p:sldId id="379" r:id="rId31"/>
    <p:sldId id="38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6" autoAdjust="0"/>
    <p:restoredTop sz="82051" autoAdjust="0"/>
  </p:normalViewPr>
  <p:slideViewPr>
    <p:cSldViewPr snapToGrid="0">
      <p:cViewPr varScale="1">
        <p:scale>
          <a:sx n="84" d="100"/>
          <a:sy n="84" d="100"/>
        </p:scale>
        <p:origin x="-992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8CC1A-435C-4D58-A7FD-67BBA64CC4BB}" type="datetimeFigureOut">
              <a:rPr lang="fr-FR" smtClean="0"/>
              <a:t>12/05/18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B0A36-CD7A-40D6-B9A6-F8D79BA52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57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0A36-CD7A-40D6-B9A6-F8D79BA5206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949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0A36-CD7A-40D6-B9A6-F8D79BA5206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89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0A36-CD7A-40D6-B9A6-F8D79BA5206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82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6C2-6FDB-4F03-BDEA-816727B023EE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2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A46B-674A-45D6-9607-B3A23E0CBE78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675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D0F7-67F7-4D45-A4F9-6844C0D49038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11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D18E-66CA-4F91-ADBE-F2CDC75EDCEC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2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E14B572-90C6-49E3-A480-17774BB934A6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09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3B81-741D-4885-B6F6-910425AF5511}" type="datetime1">
              <a:rPr lang="fr-FR" smtClean="0"/>
              <a:t>12/05/18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91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BA2B-DD54-4C1A-B05C-6F2CCFC826B1}" type="datetime1">
              <a:rPr lang="fr-FR" smtClean="0"/>
              <a:t>12/05/18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95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C68F8-C284-41AF-ADBB-20701F83810B}" type="datetime1">
              <a:rPr lang="fr-FR" smtClean="0"/>
              <a:t>12/05/18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7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72BD-8DE7-456B-BB3A-C4A6FCD00202}" type="datetime1">
              <a:rPr lang="fr-FR" smtClean="0"/>
              <a:t>12/05/18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89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8D19-DC91-4DD4-9304-BB1C1B7E9CC8}" type="datetime1">
              <a:rPr lang="fr-FR" smtClean="0"/>
              <a:t>12/05/18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28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EAF9-7DB5-45B0-821B-244F8F8174C3}" type="datetime1">
              <a:rPr lang="fr-FR" smtClean="0"/>
              <a:t>12/05/18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932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9AB1FCC-680B-4B6D-9C25-472D80B4BAC2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14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openrefine.org/download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dbapi.com/?apikey=9799b14d&amp;t=Titanic" TargetMode="External"/><Relationship Id="rId4" Type="http://schemas.openxmlformats.org/officeDocument/2006/relationships/hyperlink" Target="https://fr.wikipedia.org/w/api.php?action=query&amp;format=json&amp;list=search&amp;utf8=1&amp;srsearch=bruxel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ps.googleapis.com/maps/api/geocode/json?sensor=false&amp;address=avenue%20franklin%20roosevelt%20bruxell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.wikipedia.org/w/api.php?format=json&amp;action=query&amp;generator=search&amp;gsrnamespace=0&amp;gsrsearch=einstein&amp;gsrlimit=20&amp;prop=categories%7Cextracts%7Cinfo%7Crevisions%7Cpageprops&amp;inprop=url&amp;ppprop=wikibase_item&amp;rvprop=content&amp;exintro=&amp;explaintext=&amp;exsentences=2&amp;exlimit=max&amp;cllimit=max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oc.geopunt.be/v4/Location?q=50%20avenue%20Franklin%20Roosevel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ample.webscraping.com/" TargetMode="External"/><Relationship Id="rId3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-cxNhoVufE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ogramminghistorian.org/lessons/fetch-and-parse-data-with-openrefine" TargetMode="External"/><Relationship Id="rId3" Type="http://schemas.openxmlformats.org/officeDocument/2006/relationships/hyperlink" Target="https://www.youtube.com/watch?v=65Ai44AMROY&amp;list=PL8iMgiAEwz6RKvqDU1AICqviiSKX-IFk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Avant-propos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5400" b="1" dirty="0"/>
              <a:t>Les étudiants venus avec un </a:t>
            </a:r>
            <a:r>
              <a:rPr lang="fr-FR" sz="5400" b="1" dirty="0">
                <a:solidFill>
                  <a:srgbClr val="00B050"/>
                </a:solidFill>
              </a:rPr>
              <a:t>ordinateur portable</a:t>
            </a:r>
            <a:r>
              <a:rPr lang="fr-FR" sz="5400" b="1" dirty="0"/>
              <a:t>:</a:t>
            </a:r>
          </a:p>
          <a:p>
            <a:pPr marL="0" indent="0">
              <a:buNone/>
            </a:pPr>
            <a:endParaRPr lang="fr-FR" sz="4000" b="1" dirty="0"/>
          </a:p>
          <a:p>
            <a:r>
              <a:rPr lang="fr-FR" sz="3600" dirty="0"/>
              <a:t>Peuvent déjà </a:t>
            </a:r>
            <a:r>
              <a:rPr lang="fr-FR" sz="3600" dirty="0">
                <a:solidFill>
                  <a:srgbClr val="00B050"/>
                </a:solidFill>
              </a:rPr>
              <a:t>télécharger</a:t>
            </a:r>
            <a:r>
              <a:rPr lang="fr-FR" sz="3600" dirty="0"/>
              <a:t> ces </a:t>
            </a:r>
            <a:r>
              <a:rPr lang="fr-FR" sz="3600" dirty="0">
                <a:solidFill>
                  <a:srgbClr val="00B050"/>
                </a:solidFill>
              </a:rPr>
              <a:t>slides</a:t>
            </a:r>
            <a:r>
              <a:rPr lang="fr-FR" sz="3600" dirty="0"/>
              <a:t> sur L’UV</a:t>
            </a:r>
          </a:p>
          <a:p>
            <a:endParaRPr lang="fr-FR" sz="3600" dirty="0"/>
          </a:p>
          <a:p>
            <a:r>
              <a:rPr lang="fr-FR" sz="3600" dirty="0"/>
              <a:t>Peuvent </a:t>
            </a:r>
            <a:r>
              <a:rPr lang="fr-FR" sz="3600" dirty="0">
                <a:solidFill>
                  <a:srgbClr val="00B050"/>
                </a:solidFill>
              </a:rPr>
              <a:t>télécharger</a:t>
            </a:r>
            <a:r>
              <a:rPr lang="fr-FR" sz="3600" dirty="0"/>
              <a:t> le logiciel </a:t>
            </a:r>
            <a:r>
              <a:rPr lang="fr-FR" sz="3600" dirty="0">
                <a:solidFill>
                  <a:srgbClr val="00B050"/>
                </a:solidFill>
              </a:rPr>
              <a:t>Open </a:t>
            </a:r>
            <a:r>
              <a:rPr lang="fr-FR" sz="3600" dirty="0" err="1">
                <a:solidFill>
                  <a:srgbClr val="00B050"/>
                </a:solidFill>
              </a:rPr>
              <a:t>Refine</a:t>
            </a:r>
            <a:r>
              <a:rPr lang="fr-FR" sz="3600" dirty="0">
                <a:solidFill>
                  <a:srgbClr val="00B050"/>
                </a:solidFill>
              </a:rPr>
              <a:t> </a:t>
            </a:r>
            <a:r>
              <a:rPr lang="fr-FR" sz="3600" dirty="0"/>
              <a:t>sur </a:t>
            </a:r>
            <a:r>
              <a:rPr lang="fr-FR" sz="3600" dirty="0">
                <a:hlinkClick r:id="rId3"/>
              </a:rPr>
              <a:t>http://openrefine.org/download.html</a:t>
            </a:r>
            <a:r>
              <a:rPr lang="fr-FR" sz="3600" dirty="0"/>
              <a:t> </a:t>
            </a:r>
          </a:p>
          <a:p>
            <a:pPr marL="0" indent="0">
              <a:buNone/>
            </a:pPr>
            <a:r>
              <a:rPr lang="fr-FR" sz="2400" dirty="0"/>
              <a:t>(pas d’installation nécessaire, </a:t>
            </a:r>
            <a:r>
              <a:rPr lang="fr-FR" sz="2400" dirty="0" err="1"/>
              <a:t>dézippez</a:t>
            </a:r>
            <a:r>
              <a:rPr lang="fr-FR" sz="2400" dirty="0"/>
              <a:t> juste l’archive sur votre bureau)</a:t>
            </a:r>
          </a:p>
          <a:p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56789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semi-structurée 1 (HTML)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10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77" y="1166949"/>
            <a:ext cx="9212657" cy="5530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032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semi-structurée 2 (HTML)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11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02" y="1138139"/>
            <a:ext cx="8306092" cy="5317207"/>
          </a:xfrm>
        </p:spPr>
      </p:pic>
    </p:spTree>
    <p:extLst>
      <p:ext uri="{BB962C8B-B14F-4D97-AF65-F5344CB8AC3E}">
        <p14:creationId xmlns:p14="http://schemas.microsoft.com/office/powerpoint/2010/main" val="333504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semi-structurée 2 (HTML)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12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968" y="1284601"/>
            <a:ext cx="8468159" cy="4988183"/>
          </a:xfrm>
        </p:spPr>
      </p:pic>
    </p:spTree>
    <p:extLst>
      <p:ext uri="{BB962C8B-B14F-4D97-AF65-F5344CB8AC3E}">
        <p14:creationId xmlns:p14="http://schemas.microsoft.com/office/powerpoint/2010/main" val="144468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II</a:t>
            </a:r>
          </a:p>
          <a:p>
            <a:pPr marL="0" indent="0" algn="ctr">
              <a:buNone/>
            </a:pPr>
            <a:r>
              <a:rPr lang="fr-FR" sz="6000" dirty="0"/>
              <a:t>Les APIs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80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14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4000" b="1" dirty="0"/>
              <a:t>Exemples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2800" dirty="0"/>
              <a:t>Google </a:t>
            </a:r>
            <a:r>
              <a:rPr lang="fr-FR" sz="2800" dirty="0" err="1"/>
              <a:t>Maps</a:t>
            </a:r>
            <a:endParaRPr lang="fr-FR" sz="2800" dirty="0"/>
          </a:p>
          <a:p>
            <a:r>
              <a:rPr lang="fr-FR" sz="2400" dirty="0">
                <a:hlinkClick r:id="rId2"/>
              </a:rPr>
              <a:t>http://maps.googleapis.com/maps/api/geocode/json?sensor=false&amp;address=avenue%20franklin%20roosevelt%20bruxelles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800" dirty="0"/>
              <a:t>Open </a:t>
            </a:r>
            <a:r>
              <a:rPr lang="fr-FR" sz="2800" dirty="0" err="1"/>
              <a:t>Movie</a:t>
            </a:r>
            <a:r>
              <a:rPr lang="fr-FR" sz="2800" dirty="0"/>
              <a:t> </a:t>
            </a:r>
            <a:r>
              <a:rPr lang="fr-FR" sz="2800" dirty="0" err="1"/>
              <a:t>Database</a:t>
            </a:r>
            <a:r>
              <a:rPr lang="fr-FR" sz="2800" dirty="0"/>
              <a:t> (</a:t>
            </a:r>
            <a:r>
              <a:rPr lang="fr-FR" sz="2800" dirty="0" err="1"/>
              <a:t>OMDb</a:t>
            </a:r>
            <a:r>
              <a:rPr lang="fr-FR" sz="2800" dirty="0"/>
              <a:t>)</a:t>
            </a:r>
          </a:p>
          <a:p>
            <a:r>
              <a:rPr lang="fr-FR" sz="2400" dirty="0">
                <a:hlinkClick r:id="rId3"/>
              </a:rPr>
              <a:t>http://www.omdbapi.com/?apikey=9799b14d&amp;t=Titanic</a:t>
            </a:r>
            <a:endParaRPr lang="fr-FR" sz="2400" dirty="0"/>
          </a:p>
          <a:p>
            <a:endParaRPr lang="fr-FR" sz="2400" dirty="0"/>
          </a:p>
          <a:p>
            <a:pPr marL="0" indent="0">
              <a:buNone/>
            </a:pPr>
            <a:r>
              <a:rPr lang="fr-FR" sz="2800" dirty="0" err="1"/>
              <a:t>Wikipedia</a:t>
            </a:r>
            <a:endParaRPr lang="fr-FR" sz="2800" dirty="0"/>
          </a:p>
          <a:p>
            <a:r>
              <a:rPr lang="fr-FR" sz="2400" dirty="0">
                <a:hlinkClick r:id="rId4"/>
              </a:rPr>
              <a:t>https://fr.wikipedia.org/w/api.php?action=query&amp;format=json&amp;list=search&amp;utf8=1&amp;srsearch=bruxelles</a:t>
            </a:r>
            <a:endParaRPr lang="fr-FR" sz="2400" dirty="0"/>
          </a:p>
          <a:p>
            <a:endParaRPr lang="fr-FR" sz="2400" dirty="0"/>
          </a:p>
          <a:p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61349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15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fr-FR" sz="4000" b="1" dirty="0"/>
          </a:p>
          <a:p>
            <a:r>
              <a:rPr lang="fr-FR" sz="4000" i="1" dirty="0"/>
              <a:t>Application </a:t>
            </a:r>
            <a:r>
              <a:rPr lang="fr-FR" sz="4000" i="1" dirty="0" err="1"/>
              <a:t>Programming</a:t>
            </a:r>
            <a:r>
              <a:rPr lang="fr-FR" sz="4000" i="1" dirty="0"/>
              <a:t> </a:t>
            </a:r>
            <a:r>
              <a:rPr lang="fr-FR" sz="4000" i="1" dirty="0">
                <a:solidFill>
                  <a:srgbClr val="FF0000"/>
                </a:solidFill>
              </a:rPr>
              <a:t>Interface</a:t>
            </a:r>
          </a:p>
          <a:p>
            <a:endParaRPr lang="fr-FR" sz="4000" b="1" i="1" u="sng" dirty="0"/>
          </a:p>
          <a:p>
            <a:r>
              <a:rPr lang="fr-FR" sz="4000" dirty="0"/>
              <a:t>Ensemble de codes et protocoles qui permettent à deux logiciels de </a:t>
            </a:r>
            <a:r>
              <a:rPr lang="fr-FR" sz="4000" dirty="0">
                <a:solidFill>
                  <a:srgbClr val="FF0000"/>
                </a:solidFill>
              </a:rPr>
              <a:t>communiquer</a:t>
            </a:r>
            <a:endParaRPr lang="fr-FR" sz="4000" dirty="0"/>
          </a:p>
          <a:p>
            <a:endParaRPr lang="fr-FR" sz="4000" dirty="0"/>
          </a:p>
          <a:p>
            <a:r>
              <a:rPr lang="fr-FR" sz="4000" dirty="0"/>
              <a:t>Les APIs web utilisent des </a:t>
            </a:r>
            <a:r>
              <a:rPr lang="fr-FR" sz="4000" dirty="0">
                <a:solidFill>
                  <a:srgbClr val="FF0000"/>
                </a:solidFill>
              </a:rPr>
              <a:t>requêtes HTTP</a:t>
            </a:r>
            <a:endParaRPr lang="fr-FR" sz="4000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 err="1"/>
              <a:t>Résultats</a:t>
            </a:r>
            <a:r>
              <a:rPr lang="en-US" sz="4000" dirty="0"/>
              <a:t> </a:t>
            </a:r>
            <a:r>
              <a:rPr lang="en-US" sz="4000" dirty="0" err="1"/>
              <a:t>fournis</a:t>
            </a:r>
            <a:r>
              <a:rPr lang="en-US" sz="4000" dirty="0"/>
              <a:t> au format </a:t>
            </a:r>
            <a:r>
              <a:rPr lang="en-US" sz="4000" dirty="0">
                <a:solidFill>
                  <a:srgbClr val="FF0000"/>
                </a:solidFill>
              </a:rPr>
              <a:t>JSON</a:t>
            </a:r>
            <a:r>
              <a:rPr lang="en-US" sz="4000" dirty="0"/>
              <a:t> </a:t>
            </a:r>
            <a:r>
              <a:rPr lang="en-US" sz="4000" dirty="0" err="1"/>
              <a:t>ou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0000"/>
                </a:solidFill>
              </a:rPr>
              <a:t>XML</a:t>
            </a:r>
            <a:endParaRPr lang="fr-FR" sz="4000" dirty="0">
              <a:solidFill>
                <a:srgbClr val="FF0000"/>
              </a:solidFill>
            </a:endParaRPr>
          </a:p>
          <a:p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293268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16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b="1" dirty="0"/>
              <a:t>Exemple (plus long)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800" dirty="0" err="1"/>
              <a:t>Wikipedia</a:t>
            </a:r>
            <a:endParaRPr lang="fr-FR" sz="2800" dirty="0"/>
          </a:p>
          <a:p>
            <a:r>
              <a:rPr lang="fr-FR" sz="2400" dirty="0">
                <a:hlinkClick r:id="rId2"/>
              </a:rPr>
              <a:t>https://fr.wikipedia.org/w/api.php?format=json&amp;action=query&amp;generator=search&amp;gsrnamespace=0&amp;gsrsearch=einstein&amp;gsrlimit=20&amp;prop=categories%7Cextracts%7Cinfo%7Crevisions%7Cpageprops&amp;inprop=url&amp;ppprop=wikibase_item&amp;rvprop=content&amp;exintro=&amp;explaintext=&amp;exsentences=2&amp;exlimit=max&amp;cllimit=max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65746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17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95" y="1140550"/>
            <a:ext cx="9873053" cy="5057775"/>
          </a:xfrm>
        </p:spPr>
      </p:pic>
      <p:sp>
        <p:nvSpPr>
          <p:cNvPr id="3" name="TextBox 2"/>
          <p:cNvSpPr txBox="1"/>
          <p:nvPr/>
        </p:nvSpPr>
        <p:spPr>
          <a:xfrm>
            <a:off x="670560" y="6444343"/>
            <a:ext cx="539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https://github.com/rstudio/webinars</a:t>
            </a:r>
          </a:p>
        </p:txBody>
      </p:sp>
    </p:spTree>
    <p:extLst>
      <p:ext uri="{BB962C8B-B14F-4D97-AF65-F5344CB8AC3E}">
        <p14:creationId xmlns:p14="http://schemas.microsoft.com/office/powerpoint/2010/main" val="383519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18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03" y="1180447"/>
            <a:ext cx="8980689" cy="5092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00297" y="6455346"/>
            <a:ext cx="650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https://github.com/rstudio/webinars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130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19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9" y="1775920"/>
            <a:ext cx="7572660" cy="4572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053108"/>
            <a:ext cx="5747488" cy="50455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89075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AC0901-1F41-413D-A841-5047B1D5C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sz="6600" dirty="0"/>
              <a:t>CLOSE-READING </a:t>
            </a:r>
            <a:br>
              <a:rPr lang="fr-FR" sz="6600" dirty="0"/>
            </a:br>
            <a:r>
              <a:rPr lang="fr-FR" sz="6600" dirty="0"/>
              <a:t>of LINKED DATA</a:t>
            </a:r>
            <a:endParaRPr lang="fr-FR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C579D50-7E7C-415F-A967-DBBBF4F5B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554582"/>
            <a:ext cx="7891272" cy="1069848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+mj-lt"/>
                <a:cs typeface="Arial" panose="020B0604020202020204" pitchFamily="34" charset="0"/>
              </a:rPr>
              <a:t>Anne Chardonnens, Ettore Rizza &amp; Seth van Hooland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</a:t>
            </a:fld>
            <a:endParaRPr lang="fr-FR"/>
          </a:p>
        </p:txBody>
      </p:sp>
      <p:pic>
        <p:nvPicPr>
          <p:cNvPr id="8" name="Picture 7" descr="adoch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96" y="5548385"/>
            <a:ext cx="1452929" cy="908081"/>
          </a:xfrm>
          <a:prstGeom prst="rect">
            <a:avLst/>
          </a:prstGeom>
        </p:spPr>
      </p:pic>
      <p:pic>
        <p:nvPicPr>
          <p:cNvPr id="9" name="Picture 8" descr="CegeSoma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01" y="5783924"/>
            <a:ext cx="2310505" cy="611081"/>
          </a:xfrm>
          <a:prstGeom prst="rect">
            <a:avLst/>
          </a:prstGeom>
        </p:spPr>
      </p:pic>
      <p:pic>
        <p:nvPicPr>
          <p:cNvPr id="10" name="Picture 9" descr="Logo_ULB-Wi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58" y="5473499"/>
            <a:ext cx="2493411" cy="1047232"/>
          </a:xfrm>
          <a:prstGeom prst="rect">
            <a:avLst/>
          </a:prstGeom>
        </p:spPr>
      </p:pic>
      <p:pic>
        <p:nvPicPr>
          <p:cNvPr id="14" name="Picture 13" descr="Logo Belsp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07" y="5556685"/>
            <a:ext cx="1133965" cy="94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8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 (exemple de script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20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91" y="996720"/>
            <a:ext cx="9112691" cy="5641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3015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21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b="1" i="1" dirty="0" err="1"/>
              <a:t>Parsing</a:t>
            </a:r>
            <a:r>
              <a:rPr lang="fr-FR" sz="4000" b="1" dirty="0"/>
              <a:t> des résultats</a:t>
            </a:r>
          </a:p>
          <a:p>
            <a:pPr marL="0" indent="0">
              <a:buNone/>
            </a:pPr>
            <a:r>
              <a:rPr lang="fr-FR" sz="2800" dirty="0"/>
              <a:t>Démonstration avec Open </a:t>
            </a:r>
            <a:r>
              <a:rPr lang="fr-FR" sz="2800" dirty="0" err="1"/>
              <a:t>Refine</a:t>
            </a:r>
            <a:r>
              <a:rPr lang="fr-FR" sz="2800" dirty="0"/>
              <a:t> (sera vu en MA2 STIC)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endParaRPr lang="fr-FR" sz="4000" b="1" dirty="0"/>
          </a:p>
          <a:p>
            <a:endParaRPr lang="fr-FR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9" y="2443859"/>
            <a:ext cx="10748837" cy="18882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81" y="3387967"/>
            <a:ext cx="5317535" cy="3249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93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22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89760"/>
            <a:ext cx="10058400" cy="4606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dirty="0"/>
              <a:t>Copiez-collez ces cinq adresses dans </a:t>
            </a:r>
            <a:r>
              <a:rPr lang="fr-FR" sz="2800" b="1" dirty="0">
                <a:solidFill>
                  <a:srgbClr val="FF0000"/>
                </a:solidFill>
              </a:rPr>
              <a:t>Open </a:t>
            </a:r>
            <a:r>
              <a:rPr lang="fr-FR" sz="2800" b="1" dirty="0" err="1">
                <a:solidFill>
                  <a:srgbClr val="FF0000"/>
                </a:solidFill>
              </a:rPr>
              <a:t>Refine</a:t>
            </a:r>
            <a:endParaRPr lang="fr-FR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dirty="0"/>
              <a:t>Avenue de l'Héliport 22 b55 1000 Bruxelles</a:t>
            </a:r>
          </a:p>
          <a:p>
            <a:pPr marL="0" indent="0">
              <a:buNone/>
            </a:pPr>
            <a:r>
              <a:rPr lang="fr-FR" dirty="0"/>
              <a:t>Avenue de Broqueville 2 1150 Woluwe-Saint-Pierre</a:t>
            </a:r>
          </a:p>
          <a:p>
            <a:pPr marL="0" indent="0">
              <a:buNone/>
            </a:pPr>
            <a:r>
              <a:rPr lang="fr-FR" dirty="0"/>
              <a:t>Auguste </a:t>
            </a:r>
            <a:r>
              <a:rPr lang="fr-FR" dirty="0" err="1"/>
              <a:t>Reyerslaan</a:t>
            </a:r>
            <a:r>
              <a:rPr lang="fr-FR" dirty="0"/>
              <a:t> 15 b6 1030 Schaerbeek</a:t>
            </a:r>
          </a:p>
          <a:p>
            <a:pPr marL="0" indent="0">
              <a:buNone/>
            </a:pPr>
            <a:r>
              <a:rPr lang="fr-FR" dirty="0" err="1"/>
              <a:t>Duivenstraat</a:t>
            </a:r>
            <a:r>
              <a:rPr lang="fr-FR" dirty="0"/>
              <a:t> 34 8940 Wervik</a:t>
            </a:r>
          </a:p>
          <a:p>
            <a:pPr marL="0" indent="0">
              <a:buNone/>
            </a:pPr>
            <a:r>
              <a:rPr lang="fr-FR" dirty="0"/>
              <a:t>Rue du Lombard 43 1000 Bruxelles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2800" b="1" dirty="0"/>
              <a:t>Retrouvez leur latitude et longitude avec l’</a:t>
            </a:r>
            <a:r>
              <a:rPr lang="fr-FR" sz="2800" b="1" dirty="0">
                <a:solidFill>
                  <a:srgbClr val="FF0000"/>
                </a:solidFill>
              </a:rPr>
              <a:t>API suivante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9848" y="5833466"/>
            <a:ext cx="957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2"/>
              </a:rPr>
              <a:t>https://loc.geopunt.be/v4/Location?q=50%20avenue%20Franklin%20Roosevelt</a:t>
            </a:r>
            <a:endParaRPr lang="fr-F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069848" y="1083567"/>
            <a:ext cx="85344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700" b="1" dirty="0"/>
              <a:t>Exercice</a:t>
            </a:r>
          </a:p>
        </p:txBody>
      </p:sp>
    </p:spTree>
    <p:extLst>
      <p:ext uri="{BB962C8B-B14F-4D97-AF65-F5344CB8AC3E}">
        <p14:creationId xmlns:p14="http://schemas.microsoft.com/office/powerpoint/2010/main" val="225369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III</a:t>
            </a:r>
          </a:p>
          <a:p>
            <a:pPr marL="0" indent="0" algn="ctr">
              <a:buNone/>
            </a:pPr>
            <a:r>
              <a:rPr lang="fr-FR" sz="6000" dirty="0"/>
              <a:t>Le Web </a:t>
            </a:r>
            <a:r>
              <a:rPr lang="fr-FR" sz="6000" dirty="0" err="1"/>
              <a:t>Scraping</a:t>
            </a:r>
            <a:endParaRPr lang="fr-FR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84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24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fr-FR" sz="3200" dirty="0"/>
              <a:t>Processus qui consiste à convertir automatiquement des ressources présentes sur le web en un </a:t>
            </a:r>
            <a:r>
              <a:rPr lang="fr-FR" sz="3200" dirty="0">
                <a:solidFill>
                  <a:srgbClr val="FF0000"/>
                </a:solidFill>
              </a:rPr>
              <a:t>format structuré</a:t>
            </a:r>
            <a:r>
              <a:rPr lang="fr-FR" sz="3200" dirty="0"/>
              <a:t>.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Un script informatique parcourt une série de page web et extrait certains éléments.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Les éléments en question peuvent être sélectionnés de plusieurs manières (</a:t>
            </a:r>
            <a:r>
              <a:rPr lang="fr-FR" sz="3200" dirty="0">
                <a:solidFill>
                  <a:srgbClr val="FF0000"/>
                </a:solidFill>
              </a:rPr>
              <a:t>sélecteurs CSS, </a:t>
            </a:r>
            <a:r>
              <a:rPr lang="fr-FR" sz="3200" dirty="0" err="1">
                <a:solidFill>
                  <a:srgbClr val="FF0000"/>
                </a:solidFill>
              </a:rPr>
              <a:t>XPath</a:t>
            </a:r>
            <a:r>
              <a:rPr lang="fr-FR" sz="3200" dirty="0">
                <a:solidFill>
                  <a:srgbClr val="FF0000"/>
                </a:solidFill>
              </a:rPr>
              <a:t>, expressions régulières</a:t>
            </a:r>
            <a:r>
              <a:rPr lang="fr-FR" sz="3200" dirty="0"/>
              <a:t>…)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Le résultat est souvent renvoyé sous forme de </a:t>
            </a:r>
            <a:r>
              <a:rPr lang="fr-FR" sz="3200" dirty="0">
                <a:solidFill>
                  <a:srgbClr val="FF0000"/>
                </a:solidFill>
              </a:rPr>
              <a:t>tableaux CSV</a:t>
            </a:r>
            <a:r>
              <a:rPr lang="fr-FR" sz="3200" dirty="0"/>
              <a:t>.</a:t>
            </a:r>
          </a:p>
          <a:p>
            <a:pPr lvl="1"/>
            <a:endParaRPr lang="fr-FR" sz="3200" dirty="0"/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“</a:t>
            </a:r>
            <a:r>
              <a:rPr lang="en-US" sz="3200" dirty="0" err="1">
                <a:solidFill>
                  <a:srgbClr val="00B050"/>
                </a:solidFill>
              </a:rPr>
              <a:t>Une</a:t>
            </a:r>
            <a:r>
              <a:rPr lang="en-US" sz="3200" dirty="0">
                <a:solidFill>
                  <a:srgbClr val="00B050"/>
                </a:solidFill>
              </a:rPr>
              <a:t> API </a:t>
            </a:r>
            <a:r>
              <a:rPr lang="en-US" sz="3200" dirty="0" err="1">
                <a:solidFill>
                  <a:srgbClr val="00B050"/>
                </a:solidFill>
              </a:rPr>
              <a:t>est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 err="1">
                <a:solidFill>
                  <a:srgbClr val="00B050"/>
                </a:solidFill>
              </a:rPr>
              <a:t>une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clé</a:t>
            </a:r>
            <a:r>
              <a:rPr lang="en-US" sz="3200" dirty="0">
                <a:solidFill>
                  <a:srgbClr val="00B050"/>
                </a:solidFill>
              </a:rPr>
              <a:t>; un scraper </a:t>
            </a:r>
            <a:r>
              <a:rPr lang="en-US" sz="3200" dirty="0" err="1">
                <a:solidFill>
                  <a:srgbClr val="00B050"/>
                </a:solidFill>
              </a:rPr>
              <a:t>est</a:t>
            </a:r>
            <a:r>
              <a:rPr lang="en-US" sz="3200" dirty="0">
                <a:solidFill>
                  <a:srgbClr val="00B050"/>
                </a:solidFill>
              </a:rPr>
              <a:t> un </a:t>
            </a:r>
            <a:r>
              <a:rPr lang="en-US" sz="3200" dirty="0">
                <a:solidFill>
                  <a:srgbClr val="FF0000"/>
                </a:solidFill>
              </a:rPr>
              <a:t>pied-de-</a:t>
            </a:r>
            <a:r>
              <a:rPr lang="en-US" sz="3200" dirty="0" err="1">
                <a:solidFill>
                  <a:srgbClr val="FF0000"/>
                </a:solidFill>
              </a:rPr>
              <a:t>biche</a:t>
            </a:r>
            <a:r>
              <a:rPr lang="en-US" sz="3200" dirty="0">
                <a:solidFill>
                  <a:srgbClr val="00B050"/>
                </a:solidFill>
              </a:rPr>
              <a:t>.” </a:t>
            </a:r>
          </a:p>
          <a:p>
            <a:pPr marL="274320" lvl="1" indent="0" algn="r">
              <a:buNone/>
            </a:pPr>
            <a:r>
              <a:rPr lang="en-US" sz="3200" dirty="0"/>
              <a:t>(School of data)</a:t>
            </a:r>
          </a:p>
          <a:p>
            <a:pPr lvl="1"/>
            <a:endParaRPr lang="fr-FR" sz="3200" dirty="0"/>
          </a:p>
          <a:p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245697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de script (Python)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25</a:t>
            </a:fld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66" y="1135128"/>
            <a:ext cx="8013164" cy="5618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0209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de logiciel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26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019234"/>
            <a:ext cx="10058400" cy="5618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3445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avec Open </a:t>
            </a:r>
            <a:r>
              <a:rPr lang="fr-FR" sz="3200" b="1" dirty="0" err="1"/>
              <a:t>Refine</a:t>
            </a:r>
            <a:endParaRPr lang="fr-FR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27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948211"/>
            <a:ext cx="9970007" cy="577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9057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28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r>
              <a:rPr lang="fr-FR" sz="1800" i="1" dirty="0">
                <a:hlinkClick r:id="rId2"/>
              </a:rPr>
              <a:t>http://example.webscraping.com/</a:t>
            </a:r>
            <a:endParaRPr lang="fr-FR" sz="1800" i="1" dirty="0"/>
          </a:p>
          <a:p>
            <a:endParaRPr lang="fr-FR" sz="40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24" y="1820091"/>
            <a:ext cx="8567069" cy="4674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8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29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4000" b="1" i="1" dirty="0"/>
          </a:p>
          <a:p>
            <a:r>
              <a:rPr lang="fr-FR" sz="4000" i="1" dirty="0"/>
              <a:t>Suite de la démonstration :</a:t>
            </a:r>
          </a:p>
          <a:p>
            <a:pPr marL="0" indent="0" algn="ctr">
              <a:buNone/>
            </a:pPr>
            <a:r>
              <a:rPr lang="fr-FR" sz="3200" i="1" dirty="0">
                <a:hlinkClick r:id="rId2"/>
              </a:rPr>
              <a:t>https://www.youtube.com/watch?v=-cxNhoVufEo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366090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AFF2A-059C-4773-83D7-652EA78D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6489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Henry CARTON DE WIARt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3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-119168" r="-119168"/>
          <a:stretch>
            <a:fillRect/>
          </a:stretch>
        </p:blipFill>
        <p:spPr>
          <a:xfrm>
            <a:off x="-381050" y="1273487"/>
            <a:ext cx="12954101" cy="5217624"/>
          </a:xfrm>
        </p:spPr>
      </p:pic>
    </p:spTree>
    <p:extLst>
      <p:ext uri="{BB962C8B-B14F-4D97-AF65-F5344CB8AC3E}">
        <p14:creationId xmlns:p14="http://schemas.microsoft.com/office/powerpoint/2010/main" val="7051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Ressources complémentaires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30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3200" b="1" i="1" dirty="0"/>
          </a:p>
          <a:p>
            <a:pPr marL="0" indent="0">
              <a:buNone/>
            </a:pPr>
            <a:r>
              <a:rPr lang="fr-FR" sz="3200" b="1" i="1" dirty="0"/>
              <a:t>Bon tuto en anglais : </a:t>
            </a:r>
            <a:r>
              <a:rPr lang="fr-FR" sz="2800" b="1" i="1" dirty="0">
                <a:hlinkClick r:id="rId2"/>
              </a:rPr>
              <a:t>https://programminghistorian.org/lessons/fetch-and-parse-data-with-openrefine</a:t>
            </a:r>
            <a:endParaRPr lang="fr-FR" sz="2800" b="1" i="1" dirty="0"/>
          </a:p>
          <a:p>
            <a:pPr marL="0" indent="0">
              <a:buNone/>
            </a:pPr>
            <a:endParaRPr lang="fr-FR" sz="2800" b="1" i="1" dirty="0"/>
          </a:p>
          <a:p>
            <a:pPr marL="0" indent="0">
              <a:buNone/>
            </a:pPr>
            <a:r>
              <a:rPr lang="fr-FR" sz="3200" b="1" i="1" dirty="0"/>
              <a:t>Quelques vidéos en français:</a:t>
            </a:r>
          </a:p>
          <a:p>
            <a:pPr marL="0" indent="0">
              <a:buNone/>
            </a:pPr>
            <a:r>
              <a:rPr lang="fr-FR" sz="2800" b="1" i="1" dirty="0">
                <a:hlinkClick r:id="rId3"/>
              </a:rPr>
              <a:t>https://www.youtube.com/watch?v=65Ai44AMROY&amp;list=PL8iMgiAEwz6RKvqDU1AICqviiSKX-IFk1</a:t>
            </a:r>
            <a:endParaRPr lang="fr-FR" sz="2800" b="1" i="1" dirty="0"/>
          </a:p>
          <a:p>
            <a:pPr marL="0" indent="0">
              <a:buNone/>
            </a:pPr>
            <a:endParaRPr lang="fr-FR" sz="2800" b="1" i="1" dirty="0"/>
          </a:p>
        </p:txBody>
      </p:sp>
    </p:spTree>
    <p:extLst>
      <p:ext uri="{BB962C8B-B14F-4D97-AF65-F5344CB8AC3E}">
        <p14:creationId xmlns:p14="http://schemas.microsoft.com/office/powerpoint/2010/main" val="288640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5" y="249040"/>
            <a:ext cx="8231175" cy="6206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86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</a:t>
            </a:r>
          </a:p>
          <a:p>
            <a:pPr marL="0" indent="0" algn="ctr">
              <a:buNone/>
            </a:pPr>
            <a:r>
              <a:rPr lang="fr-FR" sz="3600" dirty="0"/>
              <a:t>Généralités/Rappels</a:t>
            </a:r>
          </a:p>
          <a:p>
            <a:pPr marL="0" indent="0" algn="ctr">
              <a:buNone/>
            </a:pPr>
            <a:r>
              <a:rPr lang="fr-FR" sz="6000" dirty="0"/>
              <a:t>Structure de l’information </a:t>
            </a:r>
          </a:p>
          <a:p>
            <a:pPr marL="0" indent="0" algn="ctr">
              <a:buNone/>
            </a:pPr>
            <a:r>
              <a:rPr lang="fr-FR" sz="6000" dirty="0"/>
              <a:t>et modèles de données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69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F20542-B8B7-4E02-9239-5684C9A1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17151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non structurée (texte brut)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08" y="1402080"/>
            <a:ext cx="9718060" cy="4562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4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80160"/>
            <a:ext cx="10146792" cy="489204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dirty="0"/>
              <a:t>Question :</a:t>
            </a:r>
          </a:p>
          <a:p>
            <a:pPr marL="0" indent="0" algn="ctr">
              <a:buNone/>
            </a:pPr>
            <a:r>
              <a:rPr lang="fr-FR" sz="4000" dirty="0"/>
              <a:t>Comment pourrions-nous transformer </a:t>
            </a:r>
            <a:r>
              <a:rPr lang="fr-FR" sz="4000" dirty="0">
                <a:solidFill>
                  <a:srgbClr val="FF0000"/>
                </a:solidFill>
              </a:rPr>
              <a:t>dix textes</a:t>
            </a:r>
            <a:r>
              <a:rPr lang="fr-FR" sz="4000" dirty="0"/>
              <a:t> de ce type en </a:t>
            </a:r>
            <a:r>
              <a:rPr lang="fr-FR" sz="4000" dirty="0">
                <a:solidFill>
                  <a:srgbClr val="FF0000"/>
                </a:solidFill>
              </a:rPr>
              <a:t>données structurées </a:t>
            </a:r>
            <a:r>
              <a:rPr lang="fr-F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3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7" y="258209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structurée 1 (tableau)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69" y="940526"/>
            <a:ext cx="6785956" cy="5776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01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62713"/>
            <a:ext cx="10058400" cy="821654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structurée 2 (XML)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34" y="1306287"/>
            <a:ext cx="9150714" cy="52719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14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93043"/>
            <a:ext cx="10058400" cy="960991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structurée 3 (JSON)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08" y="1183660"/>
            <a:ext cx="6176245" cy="5515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447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10001</TotalTime>
  <Words>668</Words>
  <Application>Microsoft Macintosh PowerPoint</Application>
  <PresentationFormat>Custom</PresentationFormat>
  <Paragraphs>134</Paragraphs>
  <Slides>31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Wood Type</vt:lpstr>
      <vt:lpstr>Avant-propos</vt:lpstr>
      <vt:lpstr>CLOSE-READING  of LINKED DATA</vt:lpstr>
      <vt:lpstr>Henry CARTON DE WIARt</vt:lpstr>
      <vt:lpstr>PowerPoint Presentation</vt:lpstr>
      <vt:lpstr>Information non structurée (texte brut)</vt:lpstr>
      <vt:lpstr>PowerPoint Presentation</vt:lpstr>
      <vt:lpstr>Information structurée 1 (tableau)</vt:lpstr>
      <vt:lpstr>Information structurée 2 (XML)</vt:lpstr>
      <vt:lpstr>Information structurée 3 (JSON)</vt:lpstr>
      <vt:lpstr>Information semi-structurée 1 (HTML)</vt:lpstr>
      <vt:lpstr>Information semi-structurée 2 (HTML)</vt:lpstr>
      <vt:lpstr>Information semi-structurée 2 (HTML)</vt:lpstr>
      <vt:lpstr>PowerPoint Presentation</vt:lpstr>
      <vt:lpstr>Les APIs</vt:lpstr>
      <vt:lpstr>Les APIs</vt:lpstr>
      <vt:lpstr>Les APIs</vt:lpstr>
      <vt:lpstr>Les APIs</vt:lpstr>
      <vt:lpstr>Les APIs</vt:lpstr>
      <vt:lpstr>Les APIs</vt:lpstr>
      <vt:lpstr>Les APIs (exemple de script python)</vt:lpstr>
      <vt:lpstr>Les APIs</vt:lpstr>
      <vt:lpstr>Les APIs</vt:lpstr>
      <vt:lpstr>PowerPoint Presentation</vt:lpstr>
      <vt:lpstr>Web Scraping : définition</vt:lpstr>
      <vt:lpstr>Web Scraping : exemple de script (Python)</vt:lpstr>
      <vt:lpstr>Web Scraping : exemple de logiciel</vt:lpstr>
      <vt:lpstr>Web Scraping : exemple avec Open Refine</vt:lpstr>
      <vt:lpstr>Web Scraping : démonstration</vt:lpstr>
      <vt:lpstr>Web Scraping : démonstration</vt:lpstr>
      <vt:lpstr>Ressources complémentaires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 à la fouille de texte</dc:title>
  <dc:creator>Boulot</dc:creator>
  <cp:lastModifiedBy>Researcher</cp:lastModifiedBy>
  <cp:revision>228</cp:revision>
  <dcterms:created xsi:type="dcterms:W3CDTF">2017-10-01T14:20:22Z</dcterms:created>
  <dcterms:modified xsi:type="dcterms:W3CDTF">2018-05-12T16:04:59Z</dcterms:modified>
</cp:coreProperties>
</file>